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4" r:id="rId2"/>
    <p:sldId id="283" r:id="rId3"/>
    <p:sldId id="340" r:id="rId4"/>
    <p:sldId id="286" r:id="rId5"/>
    <p:sldId id="264" r:id="rId6"/>
    <p:sldId id="378" r:id="rId7"/>
    <p:sldId id="377" r:id="rId8"/>
    <p:sldId id="37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79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pos="7265">
          <p15:clr>
            <a:srgbClr val="A4A3A4"/>
          </p15:clr>
        </p15:guide>
        <p15:guide id="6" orient="horz" pos="39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7FF"/>
    <a:srgbClr val="99B8D7"/>
    <a:srgbClr val="D8E4F4"/>
    <a:srgbClr val="B5EDE8"/>
    <a:srgbClr val="E6E6E6"/>
    <a:srgbClr val="EAE5F5"/>
    <a:srgbClr val="DFC7F7"/>
    <a:srgbClr val="94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6F732E-A72B-4697-A146-1441F7A053EE}" v="9" dt="2024-11-11T04:15:33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046" autoAdjust="0"/>
  </p:normalViewPr>
  <p:slideViewPr>
    <p:cSldViewPr snapToGrid="0">
      <p:cViewPr varScale="1">
        <p:scale>
          <a:sx n="98" d="100"/>
          <a:sy n="98" d="100"/>
        </p:scale>
        <p:origin x="636" y="68"/>
      </p:cViewPr>
      <p:guideLst>
        <p:guide orient="horz" pos="2160"/>
        <p:guide pos="3840"/>
        <p:guide pos="279"/>
        <p:guide orient="horz" pos="346"/>
        <p:guide pos="7265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63A1-CFE6-407D-990D-B09F52942EF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3950-E75B-4073-B08F-25D9AFDD97A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59A0E715-9177-41E1-AB26-3AC0F9BA9F8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>
            <a:fillRect/>
          </a:stretch>
        </p:blipFill>
        <p:spPr>
          <a:xfrm>
            <a:off x="-14372" y="-38412"/>
            <a:ext cx="12260288" cy="6896412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257257" y="4567810"/>
            <a:ext cx="7648743" cy="37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spc="-300" dirty="0">
                <a:solidFill>
                  <a:schemeClr val="bg1"/>
                </a:solidFill>
                <a:cs typeface="+mn-ea"/>
                <a:sym typeface="+mn-lt"/>
              </a:rPr>
              <a:t>By Wang Heping</a:t>
            </a:r>
            <a:r>
              <a:rPr lang="en-US" altLang="zh-CN" sz="1400" spc="-3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ea"/>
                <a:sym typeface="+mn-lt"/>
              </a:rPr>
              <a:t>(1009610)</a:t>
            </a: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255112" y="1619421"/>
            <a:ext cx="9691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sz="7200" dirty="0">
                <a:latin typeface="+mn-lt"/>
                <a:ea typeface="+mn-ea"/>
                <a:sym typeface="+mn-lt"/>
              </a:rPr>
              <a:t>Visualization</a:t>
            </a:r>
          </a:p>
          <a:p>
            <a:r>
              <a:rPr lang="en-US" altLang="zh-CN" sz="7200" dirty="0">
                <a:latin typeface="+mn-lt"/>
                <a:ea typeface="+mn-ea"/>
                <a:sym typeface="+mn-lt"/>
              </a:rPr>
              <a:t>Dissection</a:t>
            </a:r>
            <a:endParaRPr lang="zh-CN" altLang="en-US" sz="7200" dirty="0">
              <a:latin typeface="+mn-lt"/>
              <a:ea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/>
          <a:stretch>
            <a:fillRect/>
          </a:stretch>
        </p:blipFill>
        <p:spPr>
          <a:xfrm rot="5400000">
            <a:off x="220457" y="-220457"/>
            <a:ext cx="6858001" cy="729891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7" name="文本框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96546" y="2497975"/>
            <a:ext cx="101323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ONE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90575" y="129702"/>
            <a:ext cx="10610850" cy="6562928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FE575C-A7E7-F86B-4BF4-DEE9DDBD1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1" y="417512"/>
            <a:ext cx="10013837" cy="59683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5"/>
            <a:ext cx="12191999" cy="6858000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CCFA3B-1406-7BD4-B7CB-AE81470054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3" y="175845"/>
            <a:ext cx="8607717" cy="5130301"/>
          </a:xfrm>
          <a:prstGeom prst="rect">
            <a:avLst/>
          </a:prstGeom>
        </p:spPr>
      </p:pic>
      <p:sp>
        <p:nvSpPr>
          <p:cNvPr id="7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39276AAE-25A4-8B50-DFA5-4D0297C1F91C}"/>
              </a:ext>
            </a:extLst>
          </p:cNvPr>
          <p:cNvSpPr/>
          <p:nvPr/>
        </p:nvSpPr>
        <p:spPr>
          <a:xfrm>
            <a:off x="8874401" y="175843"/>
            <a:ext cx="3138695" cy="6563029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28575">
            <a:solidFill>
              <a:schemeClr val="accent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1FC09B0F-FA35-5717-C482-92267D5269D0}"/>
              </a:ext>
            </a:extLst>
          </p:cNvPr>
          <p:cNvSpPr/>
          <p:nvPr/>
        </p:nvSpPr>
        <p:spPr>
          <a:xfrm>
            <a:off x="178903" y="5393634"/>
            <a:ext cx="8607717" cy="1345239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28575">
            <a:solidFill>
              <a:schemeClr val="accent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2709D1-EB5B-CCEF-4F32-005886EA35D1}"/>
              </a:ext>
            </a:extLst>
          </p:cNvPr>
          <p:cNvSpPr txBox="1"/>
          <p:nvPr/>
        </p:nvSpPr>
        <p:spPr>
          <a:xfrm>
            <a:off x="8965523" y="272736"/>
            <a:ext cx="288638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Calibri Light" panose="020F0302020204030204" pitchFamily="34" charset="0"/>
              </a:rPr>
              <a:t>Dissections</a:t>
            </a:r>
          </a:p>
          <a:p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Data Issues</a:t>
            </a:r>
            <a:r>
              <a:rPr lang="zh-CN" altLang="en-US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：</a:t>
            </a:r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1 Data Proportion Differences: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Sales data varies greatly (from 124,822 for RAV4 to 172 for Mirai), making low-sales models barely visible.</a:t>
            </a:r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2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 </a:t>
            </a:r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Lack of Total Category Clarity: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The pie chart shows type proportions (CAR, SUV, etc.) but doesn’t show the sales within each type clearly.</a:t>
            </a:r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Idiom Issues</a:t>
            </a:r>
            <a:r>
              <a:rPr lang="zh-CN" altLang="en-US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：</a:t>
            </a:r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3 Inappropriate Use of Pie Chart: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A pie chart isn’t ideal here; a bar chart would better show individual model sales.</a:t>
            </a:r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4 Inconsistent Use of Color: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The bar chart uses one color, while the pie chart has multiple, making them hard to relate.</a:t>
            </a:r>
          </a:p>
          <a:p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5 Scale Issue: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The scale makes low-sales models nearly invisible in the bar chart.</a:t>
            </a:r>
          </a:p>
          <a:p>
            <a:endParaRPr lang="zh-CN" altLang="en-US" sz="12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5D236D-00D5-2102-BFD1-845A9A8D6ADE}"/>
              </a:ext>
            </a:extLst>
          </p:cNvPr>
          <p:cNvSpPr txBox="1"/>
          <p:nvPr/>
        </p:nvSpPr>
        <p:spPr>
          <a:xfrm>
            <a:off x="178903" y="5353879"/>
            <a:ext cx="8516595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Improvement Suggestions</a:t>
            </a:r>
            <a:r>
              <a:rPr lang="zh-CN" altLang="en-US" sz="1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endParaRPr lang="en-US" altLang="zh-CN" sz="1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 Split Display: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Use separate bar charts or small multiples to show each type’s breakdown.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 Distinct Colors: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Assign different colors to each type for clarity.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 Separate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Display of Low Sales: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List low-sales models separately so they aren’t missed.</a:t>
            </a:r>
            <a:endParaRPr lang="zh-CN" altLang="en-US" sz="14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/>
          <a:stretch>
            <a:fillRect/>
          </a:stretch>
        </p:blipFill>
        <p:spPr>
          <a:xfrm rot="5400000">
            <a:off x="2667000" y="-2667000"/>
            <a:ext cx="6858002" cy="12192002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515477" y="2497976"/>
            <a:ext cx="91610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TWO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5F3301-B1A8-D7BE-D2C5-75FD009BB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83F42970-B7F5-049C-AC5E-1439E1EE62C5}"/>
              </a:ext>
            </a:extLst>
          </p:cNvPr>
          <p:cNvSpPr/>
          <p:nvPr/>
        </p:nvSpPr>
        <p:spPr>
          <a:xfrm>
            <a:off x="1705583" y="0"/>
            <a:ext cx="8774349" cy="6857999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>
            <a:extLst>
              <a:ext uri="{FF2B5EF4-FFF2-40B4-BE49-F238E27FC236}">
                <a16:creationId xmlns:a16="http://schemas.microsoft.com/office/drawing/2014/main" id="{4FBDE452-1C3E-5B96-CADB-156FF98E9AFD}"/>
              </a:ext>
            </a:extLst>
          </p:cNvPr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C1F638-4CAD-BCE8-617D-691EADF2D7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09" y="181850"/>
            <a:ext cx="8410382" cy="64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595A4-D0BA-EFFC-F8E7-8A3A52E05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A5100CF8-E406-6A32-14B2-77BB42DD5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1B77DDF6-5CD5-DDAE-A219-EECBC9221282}"/>
              </a:ext>
            </a:extLst>
          </p:cNvPr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DE5E0B4E-013B-B41F-77D6-E6F1E068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>
            <a:extLst>
              <a:ext uri="{FF2B5EF4-FFF2-40B4-BE49-F238E27FC236}">
                <a16:creationId xmlns:a16="http://schemas.microsoft.com/office/drawing/2014/main" id="{4EB97DC1-BB2A-FC59-4B18-6659C651BF4B}"/>
              </a:ext>
            </a:extLst>
          </p:cNvPr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388F6CDB-6CAE-AA91-9A22-C604A952D5CA}"/>
              </a:ext>
            </a:extLst>
          </p:cNvPr>
          <p:cNvSpPr/>
          <p:nvPr/>
        </p:nvSpPr>
        <p:spPr>
          <a:xfrm>
            <a:off x="81277" y="679830"/>
            <a:ext cx="7003626" cy="5459307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A1F61F-250C-584E-A0CE-187BCC6E3C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1" y="794715"/>
            <a:ext cx="6763352" cy="5222502"/>
          </a:xfrm>
          <a:prstGeom prst="rect">
            <a:avLst/>
          </a:prstGeom>
        </p:spPr>
      </p:pic>
      <p:sp>
        <p:nvSpPr>
          <p:cNvPr id="7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69F966CD-749C-C0FA-59E9-7BC3094F9EAA}"/>
              </a:ext>
            </a:extLst>
          </p:cNvPr>
          <p:cNvSpPr/>
          <p:nvPr/>
        </p:nvSpPr>
        <p:spPr>
          <a:xfrm>
            <a:off x="7139091" y="148883"/>
            <a:ext cx="4937762" cy="3593024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19050">
            <a:solidFill>
              <a:schemeClr val="accent2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12A197-3270-D9FD-9F15-AE68CA041C8F}"/>
              </a:ext>
            </a:extLst>
          </p:cNvPr>
          <p:cNvSpPr txBox="1"/>
          <p:nvPr/>
        </p:nvSpPr>
        <p:spPr>
          <a:xfrm>
            <a:off x="7279002" y="289679"/>
            <a:ext cx="465793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Dissections</a:t>
            </a:r>
            <a:endParaRPr lang="en-US" altLang="zh-CN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Data Issues</a:t>
            </a:r>
          </a:p>
          <a:p>
            <a:r>
              <a:rPr lang="en-US" altLang="zh-CN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 </a:t>
            </a:r>
            <a:r>
              <a:rPr lang="en-US" altLang="zh-CN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Complex Poverty Data: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distribution of poverty rates is complex, making it hard to quickly understand each area’s poverty level.</a:t>
            </a:r>
          </a:p>
          <a:p>
            <a:endParaRPr lang="en-US" altLang="zh-CN" sz="12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r>
              <a:rPr lang="en-US" altLang="zh-CN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</a:t>
            </a:r>
            <a:r>
              <a:rPr lang="en-US" altLang="zh-CN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Unclear Wind Speed Ranges: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chart shows hurricane wind speed ranges but lacks specific values, making it difficult to assess impact intensity.</a:t>
            </a:r>
          </a:p>
          <a:p>
            <a:endParaRPr lang="en-US" altLang="zh-CN" sz="12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Idiom Issues</a:t>
            </a:r>
          </a:p>
          <a:p>
            <a:r>
              <a:rPr lang="en-US" altLang="zh-CN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</a:t>
            </a:r>
            <a:r>
              <a:rPr lang="en-US" altLang="zh-CN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Color Overlap: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poverty rate colors overlap with the hurricane path colors, making some areas hard to distinguish.</a:t>
            </a:r>
          </a:p>
          <a:p>
            <a:endParaRPr lang="en-US" altLang="zh-CN" sz="12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r>
              <a:rPr lang="en-US" altLang="zh-CN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 Crowded Path Markers: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hurricane path markers are dense, especially near the coast, which affects readability.</a:t>
            </a:r>
          </a:p>
          <a:p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Complex Legend: The legend has multiple colors and line types, which might take time to interpret.</a:t>
            </a:r>
            <a:endParaRPr lang="zh-CN" altLang="en-US" sz="12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4E5D0FB1-90A5-C357-5DC7-EEC5B9C3BF82}"/>
              </a:ext>
            </a:extLst>
          </p:cNvPr>
          <p:cNvSpPr/>
          <p:nvPr/>
        </p:nvSpPr>
        <p:spPr>
          <a:xfrm>
            <a:off x="7139091" y="3813243"/>
            <a:ext cx="4937762" cy="2587557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19050">
            <a:solidFill>
              <a:schemeClr val="accent2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3F330F-247D-9446-0844-B6B62638A00F}"/>
              </a:ext>
            </a:extLst>
          </p:cNvPr>
          <p:cNvSpPr txBox="1"/>
          <p:nvPr/>
        </p:nvSpPr>
        <p:spPr>
          <a:xfrm>
            <a:off x="7373566" y="3863248"/>
            <a:ext cx="45633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Improvement Suggestions</a:t>
            </a:r>
          </a:p>
          <a:p>
            <a:endParaRPr lang="en-US" altLang="zh-CN" sz="1200" b="1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 Simplify Colors: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Use different visual elements (e.g., solid and dashed lines) to differentiate hurricane paths and reduce color overlap.</a:t>
            </a: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 Layered Display: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Consider separating the hurricane path and poverty rate data, or use an interactive chart to allow users to view layers separately.</a:t>
            </a: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 Reduce Marker Density: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Keep only key category markers or reduce the number to avoid visual clutter.</a:t>
            </a: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 Optimize Legend: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Simplify the legend or place it in a more prominent position for easy understanding.</a:t>
            </a:r>
            <a:endParaRPr lang="zh-CN" altLang="en-US" sz="12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7624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/>
          <a:srcRect t="58924"/>
          <a:stretch>
            <a:fillRect/>
          </a:stretch>
        </p:blipFill>
        <p:spPr>
          <a:xfrm>
            <a:off x="-49100" y="-117565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191533" y="2767280"/>
            <a:ext cx="7808934" cy="1323439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Thank you</a:t>
            </a:r>
            <a:endParaRPr lang="id-ID" sz="8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EDFE"/>
      </a:accent1>
      <a:accent2>
        <a:srgbClr val="A7C4FB"/>
      </a:accent2>
      <a:accent3>
        <a:srgbClr val="94EEDC"/>
      </a:accent3>
      <a:accent4>
        <a:srgbClr val="DFC7F7"/>
      </a:accent4>
      <a:accent5>
        <a:srgbClr val="FCA0A6"/>
      </a:accent5>
      <a:accent6>
        <a:srgbClr val="FED1F2"/>
      </a:accent6>
      <a:hlink>
        <a:srgbClr val="C3FCCF"/>
      </a:hlink>
      <a:folHlink>
        <a:srgbClr val="FFD0C6"/>
      </a:folHlink>
    </a:clrScheme>
    <a:fontScheme name="stgfth4x">
      <a:majorFont>
        <a:latin typeface="Verdana"/>
        <a:ea typeface="新宋体"/>
        <a:cs typeface=""/>
      </a:majorFont>
      <a:minorFont>
        <a:latin typeface="Verdana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1EDFE"/>
    </a:accent1>
    <a:accent2>
      <a:srgbClr val="A7C4FB"/>
    </a:accent2>
    <a:accent3>
      <a:srgbClr val="94EEDC"/>
    </a:accent3>
    <a:accent4>
      <a:srgbClr val="DFC7F7"/>
    </a:accent4>
    <a:accent5>
      <a:srgbClr val="FCA0A6"/>
    </a:accent5>
    <a:accent6>
      <a:srgbClr val="FED1F2"/>
    </a:accent6>
    <a:hlink>
      <a:srgbClr val="C3FCCF"/>
    </a:hlink>
    <a:folHlink>
      <a:srgbClr val="FFD0C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412</Words>
  <Application>Microsoft Office PowerPoint</Application>
  <PresentationFormat>宽屏</PresentationFormat>
  <Paragraphs>50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Microsoft JhengHei UI Light</vt:lpstr>
      <vt:lpstr>Yu Gothic UI Semibold</vt:lpstr>
      <vt:lpstr>Yu Gothic UI Semilight</vt:lpstr>
      <vt:lpstr>思源黑体 Bold</vt:lpstr>
      <vt:lpstr>等线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和平 王</cp:lastModifiedBy>
  <cp:revision>19</cp:revision>
  <dcterms:created xsi:type="dcterms:W3CDTF">2022-01-05T13:04:00Z</dcterms:created>
  <dcterms:modified xsi:type="dcterms:W3CDTF">2024-11-11T04:20:13Z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83718EF904D64B27AC8CE4663B10C462</vt:lpwstr>
  </property>
  <property fmtid="{D5CDD505-2E9C-101B-9397-08002B2CF9AE}" pid="3" name="KSOProductBuildVer">
    <vt:lpwstr>2052-11.1.0.11365</vt:lpwstr>
  </property>
</Properties>
</file>